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314" r:id="rId3"/>
    <p:sldId id="315" r:id="rId4"/>
    <p:sldId id="316" r:id="rId5"/>
    <p:sldId id="317" r:id="rId6"/>
    <p:sldId id="321" r:id="rId7"/>
    <p:sldId id="318" r:id="rId8"/>
    <p:sldId id="319" r:id="rId9"/>
    <p:sldId id="320" r:id="rId10"/>
    <p:sldId id="322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0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9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8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551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9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1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37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7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5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8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5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10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ida@aksu.cz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917166"/>
          </a:xfrm>
        </p:spPr>
        <p:txBody>
          <a:bodyPr/>
          <a:lstStyle/>
          <a:p>
            <a:pPr algn="ctr"/>
            <a:r>
              <a:rPr lang="cs-CZ" sz="5400" dirty="0"/>
              <a:t>Veřejné zakázky v oblasti zdravotnického a všeobecného materiálu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Lubor Šída</a:t>
            </a:r>
          </a:p>
        </p:txBody>
      </p:sp>
    </p:spTree>
    <p:extLst>
      <p:ext uri="{BB962C8B-B14F-4D97-AF65-F5344CB8AC3E}">
        <p14:creationId xmlns:p14="http://schemas.microsoft.com/office/powerpoint/2010/main" val="59413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B80EF9-94EF-436F-9107-3957774B4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Zvýhodňování zdravotnického materiálu v zadávací dokumentaci na základě ergonomie, zvyklostí apod.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80DCCA8-B379-496C-B5D8-46DC6D188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ÚOHS není lékařem, vědcem, znalcem ani zdravotní sestrou – to co je pro odborníka notorietou, je pro ÚOHS povinnost k ověření tvrzení, které </a:t>
            </a:r>
            <a:r>
              <a:rPr lang="cs-CZ" dirty="0" smtClean="0"/>
              <a:t>navrhovatel </a:t>
            </a:r>
            <a:r>
              <a:rPr lang="cs-CZ" dirty="0"/>
              <a:t>podává odlišně;</a:t>
            </a:r>
          </a:p>
          <a:p>
            <a:r>
              <a:rPr lang="cs-CZ" dirty="0"/>
              <a:t> </a:t>
            </a:r>
            <a:r>
              <a:rPr lang="cs-CZ" dirty="0" smtClean="0"/>
              <a:t>ve výsledku ÚOHS nezbývá, než se obrátil na třetí osobu, u které získává informace, kdo má pravdu – čím více objektivních důkazů zadavatel předloží, tím je těžší pro kohokoli jeho tvrzení rozporovat;</a:t>
            </a:r>
          </a:p>
          <a:p>
            <a:r>
              <a:rPr lang="cs-CZ" dirty="0" smtClean="0"/>
              <a:t>Zvyklost má relevanci pouze v případě, že má prokazatelný pozitivní medicínský účel, tedy je ve prospěch pacienta – i tak ale může být napadena, pokud jiná zvyklost má pozitivní dopad taktéž a změna neohrožuje pacienta (není náročná).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88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24127" y="585215"/>
            <a:ext cx="10373215" cy="5505483"/>
          </a:xfrm>
        </p:spPr>
        <p:txBody>
          <a:bodyPr>
            <a:normAutofit/>
          </a:bodyPr>
          <a:lstStyle/>
          <a:p>
            <a:r>
              <a:rPr lang="cs-CZ"/>
              <a:t>Děkuji </a:t>
            </a:r>
            <a:r>
              <a:rPr lang="cs-CZ" dirty="0"/>
              <a:t>za Vaši pozornost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Mgr. Lubor Šída: </a:t>
            </a:r>
            <a:r>
              <a:rPr lang="cs-CZ" dirty="0">
                <a:hlinkClick r:id="rId2"/>
              </a:rPr>
              <a:t>sida@aksu.cz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41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964F8A-BB4B-4CF1-B291-B18160C0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Problematika kvality v zadávací dokumentaci veřejných zakázek v oblasti zdravotnického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5C7C10E-EF17-4ABB-92D2-0F1099F9A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Problematika </a:t>
            </a:r>
            <a:r>
              <a:rPr lang="cs-CZ" dirty="0"/>
              <a:t>nastavení kvality v zadávací dokumentaci </a:t>
            </a:r>
            <a:r>
              <a:rPr lang="cs-CZ" dirty="0" smtClean="0"/>
              <a:t>by měla být více spojena se samotným hodnocením </a:t>
            </a:r>
            <a:r>
              <a:rPr lang="cs-CZ" dirty="0"/>
              <a:t>kvality ve fázi hodnocení a posouzení </a:t>
            </a:r>
            <a:r>
              <a:rPr lang="cs-CZ" dirty="0" smtClean="0"/>
              <a:t>nabídek;</a:t>
            </a:r>
            <a:endParaRPr lang="cs-CZ" dirty="0"/>
          </a:p>
          <a:p>
            <a:pPr lvl="1"/>
            <a:r>
              <a:rPr lang="cs-CZ" dirty="0"/>
              <a:t>Co se týče nastavení v ZD, tak stále mnoho zadavatelů považuje za jistější stanovit kvalitu prostřednictvím požadavků na technickou specifikaci – rizikem je samozřejmě napadení z hlediska diskriminace;</a:t>
            </a:r>
          </a:p>
          <a:p>
            <a:pPr lvl="1"/>
            <a:r>
              <a:rPr lang="cs-CZ" dirty="0"/>
              <a:t>Začíná však být často využívána i možnost </a:t>
            </a:r>
            <a:r>
              <a:rPr lang="cs-CZ" dirty="0" smtClean="0"/>
              <a:t>kombinace technických podmínek a hodnocení </a:t>
            </a:r>
            <a:r>
              <a:rPr lang="cs-CZ" dirty="0"/>
              <a:t>– tedy např. bodového zvýhodnění určitých kvalitativních vlastností materiálu při hodnocení s tím, že je dána určitá </a:t>
            </a:r>
            <a:r>
              <a:rPr lang="cs-CZ" dirty="0" err="1"/>
              <a:t>nepodkročitelná</a:t>
            </a:r>
            <a:r>
              <a:rPr lang="cs-CZ" dirty="0"/>
              <a:t> technická úroveň;</a:t>
            </a:r>
          </a:p>
          <a:p>
            <a:pPr lvl="1"/>
            <a:r>
              <a:rPr lang="cs-CZ" dirty="0"/>
              <a:t>Zadavatel však musí:</a:t>
            </a:r>
          </a:p>
          <a:p>
            <a:pPr lvl="2"/>
            <a:r>
              <a:rPr lang="cs-CZ" sz="1800" dirty="0"/>
              <a:t>Nepřistupovat mechanicky k nastavení bodového zvýhodnění pouze na základě preferenčních zvyklostí pracoviště nebo personálu – potřeba klinického odůvodnění (medicínský účel) a zohlednění situace na trhu i nadále přetrvává;</a:t>
            </a:r>
          </a:p>
          <a:p>
            <a:pPr marL="914400" lvl="2" indent="0">
              <a:buNone/>
            </a:pPr>
            <a:endParaRPr lang="cs-CZ" sz="18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16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986F6C-7F44-464D-B48B-12178D0E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Problematika kvality v zadávací dokumentaci veřejných zakázek v oblasti zdravotnického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7A4B7C3-D9D4-4150-9C13-0B03123C9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Dopředu si stanovit interní metodiku postupu takového hodnocení kvality – současně uvést v ZD alespoň krátké a přehledné podmínky takového hodnocení do ZD, aby se s nimi mohli dodavatelé seznámit;</a:t>
            </a:r>
          </a:p>
          <a:p>
            <a:pPr lvl="1"/>
            <a:r>
              <a:rPr lang="cs-CZ" dirty="0"/>
              <a:t>Určit interně sjednocující osobu, která bude za hodnocení odpovědná a provede jím členy hodnotící komise;</a:t>
            </a:r>
          </a:p>
          <a:p>
            <a:pPr lvl="1"/>
            <a:r>
              <a:rPr lang="cs-CZ" dirty="0"/>
              <a:t>Určit si do ZD vhodnou metodu hodnocení, včetně zohlednění vzájemného poměru výhodnosti;</a:t>
            </a:r>
          </a:p>
          <a:p>
            <a:pPr lvl="1"/>
            <a:r>
              <a:rPr lang="cs-CZ" dirty="0"/>
              <a:t>Uvědomit si, že veškerý materiál, která bude hodnocen, je z pohledu regulace materiálem na trhu povoleným – často těžko obstojí argumentace ve smyslu jeho </a:t>
            </a:r>
            <a:r>
              <a:rPr lang="cs-CZ" dirty="0" smtClean="0"/>
              <a:t>naprosté </a:t>
            </a:r>
            <a:r>
              <a:rPr lang="cs-CZ" dirty="0" smtClean="0"/>
              <a:t>nepoužitelnosti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Uvědomit si, že veškeré hodnocení může být předmětem přezkumu – není třeba vždy dělat video ze přezkoušení vzorků, ale „dietní“ protokoly z hodnocení jsou v případě obrany u ÚOHS „smrtelné“.</a:t>
            </a:r>
          </a:p>
        </p:txBody>
      </p:sp>
    </p:spTree>
    <p:extLst>
      <p:ext uri="{BB962C8B-B14F-4D97-AF65-F5344CB8AC3E}">
        <p14:creationId xmlns:p14="http://schemas.microsoft.com/office/powerpoint/2010/main" val="301764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FFF9B0-787F-4CD0-A963-CBD4F2480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Problematika kvality v zadávací dokumentaci veřejných zakázek v oblasti zdravotnického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29ED6E6-F919-4C1D-86D3-973F1A2A0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Principem uvažování nad zohledněním kvality by nemělo být, jak někoho vyřadit, ale naopak jakým způsobem dosáhnout medicínského účelu, který potřebuji;</a:t>
            </a:r>
          </a:p>
          <a:p>
            <a:r>
              <a:rPr lang="cs-CZ" dirty="0"/>
              <a:t>Principem by se mělo stát, že pro nastavení kvality v ZD by měl zadavatel vždy zvažovat použití PTK – pouze na základě perfektních znalostí trhu lze dostatečně stanovit své </a:t>
            </a:r>
            <a:r>
              <a:rPr lang="cs-CZ" dirty="0" smtClean="0"/>
              <a:t>potřeby ve vztahu k možnostem trhu;</a:t>
            </a:r>
            <a:endParaRPr lang="cs-CZ" dirty="0"/>
          </a:p>
          <a:p>
            <a:r>
              <a:rPr lang="cs-CZ" dirty="0"/>
              <a:t>Součástí i nadále zůstává cena – po určitou dobu jistě i zůstane, a to kritériem převažujícím;</a:t>
            </a:r>
          </a:p>
          <a:p>
            <a:r>
              <a:rPr lang="cs-CZ" dirty="0"/>
              <a:t>Nicméně kvalita již začíná </a:t>
            </a:r>
            <a:r>
              <a:rPr lang="cs-CZ" dirty="0" smtClean="0"/>
              <a:t>být </a:t>
            </a:r>
            <a:r>
              <a:rPr lang="cs-CZ" dirty="0"/>
              <a:t>součástí ZD – typicky např. doba výdrže zařízení při použití na baterii, jeho velikost, úhel snímání, frekvence snímkování, rozlišení apod. (</a:t>
            </a:r>
            <a:r>
              <a:rPr lang="cs-CZ" dirty="0" err="1"/>
              <a:t>enteroskopická</a:t>
            </a:r>
            <a:r>
              <a:rPr lang="cs-CZ" dirty="0"/>
              <a:t> kapsle).</a:t>
            </a:r>
          </a:p>
        </p:txBody>
      </p:sp>
    </p:spTree>
    <p:extLst>
      <p:ext uri="{BB962C8B-B14F-4D97-AF65-F5344CB8AC3E}">
        <p14:creationId xmlns:p14="http://schemas.microsoft.com/office/powerpoint/2010/main" val="26818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2D4D9-C566-4204-8FC5-C86EEC96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Kdy využít výběrové řízení pro zdrav. techniku z hlediska nákladů celkové morální životnosti dané techniky oproti jednotlivým nákupům?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1969EEA-6A4E-4F0E-B85C-01D46BC68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náklady životního cyklu - § 117;</a:t>
            </a:r>
          </a:p>
          <a:p>
            <a:r>
              <a:rPr lang="cs-CZ" dirty="0"/>
              <a:t>Pozor, vždy </a:t>
            </a:r>
            <a:r>
              <a:rPr lang="cs-CZ" u="sng" dirty="0"/>
              <a:t>musí</a:t>
            </a:r>
            <a:r>
              <a:rPr lang="cs-CZ" dirty="0"/>
              <a:t> zahrnovat nabídkovou cenu a </a:t>
            </a:r>
            <a:r>
              <a:rPr lang="cs-CZ" u="sng" dirty="0"/>
              <a:t>mohou</a:t>
            </a:r>
            <a:r>
              <a:rPr lang="cs-CZ" dirty="0"/>
              <a:t> zahrnovat náklady – pořizovací cena musí být zahrnuta vždy;</a:t>
            </a:r>
          </a:p>
          <a:p>
            <a:r>
              <a:rPr lang="cs-CZ" dirty="0"/>
              <a:t>V základu dává smysl zejména tam, kde pořizovací cena není rozhodující položkou ve vztahu k nákladům – např. vysoké náklady na servis, personální náklady, </a:t>
            </a:r>
            <a:r>
              <a:rPr lang="cs-CZ" dirty="0" smtClean="0"/>
              <a:t>náklady na </a:t>
            </a:r>
            <a:r>
              <a:rPr lang="cs-CZ" dirty="0"/>
              <a:t>likvidaci apod.</a:t>
            </a:r>
          </a:p>
          <a:p>
            <a:r>
              <a:rPr lang="cs-CZ" dirty="0"/>
              <a:t>Nepochybně bude postupně zdůrazňována i role enviromentální – dojde k propojení s novou zásadou;</a:t>
            </a:r>
          </a:p>
          <a:p>
            <a:r>
              <a:rPr lang="cs-CZ" dirty="0"/>
              <a:t>Nepochybně ve zdravotnictví mají roli a jsou používány, typicky u složitější přístrojové techniky s </a:t>
            </a:r>
            <a:r>
              <a:rPr lang="cs-CZ" dirty="0" smtClean="0"/>
              <a:t>vyššími </a:t>
            </a:r>
            <a:r>
              <a:rPr lang="cs-CZ" dirty="0"/>
              <a:t>náklady provozu – CT;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5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FB761D-1122-46C0-BFF4-55263F716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Kdy využít výběrové řízení pro zdrav. techniku z hlediska nákladů celkové morální životnosti dané techniky oproti jednotlivým nákupům?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AC523D1-C48A-4216-887C-838DEF9C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využít? Záleží na tom, zda chceme zvolit jednoduchou, či složitou cestu;</a:t>
            </a:r>
          </a:p>
          <a:p>
            <a:r>
              <a:rPr lang="cs-CZ" dirty="0"/>
              <a:t>Jednoduchá je i cesta zavedená – pořizovací cena + cena (full) servisu na záruční a pozáruční období: zadavatel nic nepočítá, s ničím nekalkuluje, pouze platí. Otázka je, co platí, protože dodavatel musí zakalkulovat riziko (zvlášť v postcovidové době);</a:t>
            </a:r>
          </a:p>
          <a:p>
            <a:r>
              <a:rPr lang="cs-CZ" dirty="0"/>
              <a:t>Složitá cesta: zkomponovat nejen údržbu, ale i např. náklady na energie, personální náklady apod., vše dát do správných poměrů a soutěžit. Poté ale musí zadavatel také velmi dobře kontrolovat a prokazovat, že skutečně poskytnuté plnění odpovídá nabídce.</a:t>
            </a:r>
          </a:p>
        </p:txBody>
      </p:sp>
    </p:spTree>
    <p:extLst>
      <p:ext uri="{BB962C8B-B14F-4D97-AF65-F5344CB8AC3E}">
        <p14:creationId xmlns:p14="http://schemas.microsoft.com/office/powerpoint/2010/main" val="30452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ADA830-C2AA-467F-B477-253FF046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Problematika vzorkování v zadávací dokumentaci veřejných zakázek na nákup zdravotnického materiálu – úskalí, výhody apod.</a:t>
            </a:r>
            <a:endParaRPr lang="cs-CZ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D5E83DA-C3DE-4AC8-81EF-1CFC3B7AD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/>
              <a:t>z pohledu ZZVZ není problémem vzorky chtít – problémem je jaké, kolik, jak je bude zadavatel hodnotit (posuzovat?) a jakým procesem je nakonec vyhodnotí (posoudí);</a:t>
            </a:r>
          </a:p>
          <a:p>
            <a:r>
              <a:rPr lang="cs-CZ" sz="1800" dirty="0"/>
              <a:t>Zadavatelé stále v mnoha případech narážejí na nesplnění min. jednoho z těchto ukazatelů i na základě velmi jednoduchého a mylného předpokladu, že se vzorek prostě vezme a vyzkouší;</a:t>
            </a:r>
          </a:p>
          <a:p>
            <a:r>
              <a:rPr lang="cs-CZ" sz="1800" dirty="0"/>
              <a:t>I když zadavatel ví, co chce zkoušet a náhodou si neřekne o nepřiměřený počet vzorků, opomíjí, že by si dopředu měl říct, jak to bude zkoušet a měl by s tím dopředu seznámit o dodavatele – zadavatel by měl písemně stanovit postup (návod, metodiku apod.) – té by se měl držet;</a:t>
            </a:r>
          </a:p>
          <a:p>
            <a:r>
              <a:rPr lang="cs-CZ" sz="1800" dirty="0"/>
              <a:t>Zadavatelé opomíjí, že jde o materiál, který prošel nějakým kodifikovaným schvalovacím procesem a že pro činnost a nakládání s ním jsou pravidla, včetně povinností oznamovacích - přehánění nekvality může být kontraproduktivní;</a:t>
            </a:r>
          </a:p>
        </p:txBody>
      </p:sp>
    </p:spTree>
    <p:extLst>
      <p:ext uri="{BB962C8B-B14F-4D97-AF65-F5344CB8AC3E}">
        <p14:creationId xmlns:p14="http://schemas.microsoft.com/office/powerpoint/2010/main" val="2069850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4A1762-A0EB-4D45-A20C-5C631CCB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72565"/>
          </a:xfrm>
        </p:spPr>
        <p:txBody>
          <a:bodyPr/>
          <a:lstStyle/>
          <a:p>
            <a:pPr algn="ctr"/>
            <a:r>
              <a:rPr lang="cs-CZ" sz="24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Problematika vzorkování v zadávací dokumentaci veřejných zakázek na nákup zdravotnického materiálu – úskalí, výhody apod.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4E379C-674D-4C54-B1C1-9CB976A9D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/>
          </a:p>
          <a:p>
            <a:r>
              <a:rPr lang="cs-CZ" sz="1800" dirty="0"/>
              <a:t>když už dojde k hodnocení, stále je podceňován záznam z hodnocení, a to jak málo podrobné protokoly, tak rezignace na fotografie či záznam – důkazní povinnost prokázání řádného hodnocení má však vůči ÚOHS zadavatel; </a:t>
            </a:r>
          </a:p>
          <a:p>
            <a:r>
              <a:rPr lang="cs-CZ" sz="1800" dirty="0"/>
              <a:t>Zadavatelé nerozlišují mezi posouzením účasti v zadávacím řízení (ano/ne) a mezi hodnocením (možnost subjektivních kritérií);</a:t>
            </a:r>
          </a:p>
          <a:p>
            <a:r>
              <a:rPr lang="cs-CZ" sz="1800" dirty="0"/>
              <a:t>Posouzení účasti je binární a nelze do něj tlačit účelnost. Hodnocení je může být na vhodnost, ale jeho podmínky musí být nastaveny v zadávací dokumentaci – typicky tak často používaná snadná manipulace s nástrojem. </a:t>
            </a:r>
          </a:p>
        </p:txBody>
      </p:sp>
    </p:spTree>
    <p:extLst>
      <p:ext uri="{BB962C8B-B14F-4D97-AF65-F5344CB8AC3E}">
        <p14:creationId xmlns:p14="http://schemas.microsoft.com/office/powerpoint/2010/main" val="60568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8B18E4-3159-4ED3-9C98-4CDE2387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Zvýhodňování zdravotnického materiálu v zadávací dokumentaci na základě ergonomie, zvyklostí apod.</a:t>
            </a:r>
            <a:endParaRPr lang="cs-CZ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330379F-8430-41CF-A340-1DBB5968E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Situace v tomto směru je stále shodná a ve své podstatě se opakující – z pohledu ZZVZ není zdravotnictví speciálním odvětvím;</a:t>
            </a:r>
          </a:p>
          <a:p>
            <a:r>
              <a:rPr lang="cs-CZ" sz="1800" dirty="0"/>
              <a:t>Zavedená judikatura ÚOHS i soudní rozhodnutí, a to i konkrétně ve vztahu ke zdravotnictví, jsou kontinuální – zvýhodnit lze, ale musí se jednat o odůvodněnou potřebu nejlépe navázanou na medicínský účel;</a:t>
            </a:r>
          </a:p>
          <a:p>
            <a:r>
              <a:rPr lang="cs-CZ" sz="1800" dirty="0"/>
              <a:t>Takovým účelem není preference odborného personálu zadavatele, ale konkrétní a prokazatelné zvýhodnění v procesu poskytování zdravotní služby;</a:t>
            </a:r>
          </a:p>
          <a:p>
            <a:r>
              <a:rPr lang="cs-CZ" sz="1800" dirty="0"/>
              <a:t>Zásadní problém je poté se schopností uvedené prokázat v řízení před ÚOHS, a to i z pohledu postupu oslovování jiných zařízení při kontrole tvrzení zadavatele – je třeba argumentovat nejlépe odkazem na právní předpisy, metodiky, veřejně dostupné zdroje apod.</a:t>
            </a:r>
          </a:p>
        </p:txBody>
      </p:sp>
    </p:spTree>
    <p:extLst>
      <p:ext uri="{BB962C8B-B14F-4D97-AF65-F5344CB8AC3E}">
        <p14:creationId xmlns:p14="http://schemas.microsoft.com/office/powerpoint/2010/main" val="3453234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3248</TotalTime>
  <Words>1107</Words>
  <Application>Microsoft Office PowerPoint</Application>
  <PresentationFormat>Širokoúhlá obrazovka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Veřejné zakázky v oblasti zdravotnického a všeobecného materiálu</vt:lpstr>
      <vt:lpstr>Problematika kvality v zadávací dokumentaci veřejných zakázek v oblasti zdravotnického materiálu</vt:lpstr>
      <vt:lpstr>Problematika kvality v zadávací dokumentaci veřejných zakázek v oblasti zdravotnického materiálu</vt:lpstr>
      <vt:lpstr>Problematika kvality v zadávací dokumentaci veřejných zakázek v oblasti zdravotnického materiálu</vt:lpstr>
      <vt:lpstr>Kdy využít výběrové řízení pro zdrav. techniku z hlediska nákladů celkové morální životnosti dané techniky oproti jednotlivým nákupům?</vt:lpstr>
      <vt:lpstr>Kdy využít výběrové řízení pro zdrav. techniku z hlediska nákladů celkové morální životnosti dané techniky oproti jednotlivým nákupům?</vt:lpstr>
      <vt:lpstr>Problematika vzorkování v zadávací dokumentaci veřejných zakázek na nákup zdravotnického materiálu – úskalí, výhody apod.</vt:lpstr>
      <vt:lpstr>Problematika vzorkování v zadávací dokumentaci veřejných zakázek na nákup zdravotnického materiálu – úskalí, výhody apod.</vt:lpstr>
      <vt:lpstr>Zvýhodňování zdravotnického materiálu v zadávací dokumentaci na základě ergonomie, zvyklostí apod.</vt:lpstr>
      <vt:lpstr>Zvýhodňování zdravotnického materiálu v zadávací dokumentaci na základě ergonomie, zvyklostí apod.</vt:lpstr>
      <vt:lpstr>Děkuji za Vaši pozornost   Mgr. Lubor Šída: sida@aksu.cz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zadávacích řízeních</dc:title>
  <dc:creator>Michal Čermák</dc:creator>
  <cp:lastModifiedBy>Lubor Šída</cp:lastModifiedBy>
  <cp:revision>75</cp:revision>
  <dcterms:created xsi:type="dcterms:W3CDTF">2016-02-23T02:30:07Z</dcterms:created>
  <dcterms:modified xsi:type="dcterms:W3CDTF">2021-10-06T15:29:30Z</dcterms:modified>
</cp:coreProperties>
</file>